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CBE5"/>
    <a:srgbClr val="D6E3EF"/>
    <a:srgbClr val="DDEFD9"/>
    <a:srgbClr val="048205"/>
    <a:srgbClr val="1C00DD"/>
    <a:srgbClr val="FCD6D2"/>
    <a:srgbClr val="FFFF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669"/>
  </p:normalViewPr>
  <p:slideViewPr>
    <p:cSldViewPr snapToGrid="0">
      <p:cViewPr>
        <p:scale>
          <a:sx n="160" d="100"/>
          <a:sy n="160" d="100"/>
        </p:scale>
        <p:origin x="53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A39EB9-6851-2440-9098-5584DFF49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E6239-0AB8-3942-8A44-FE9EE7927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1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E6239-0AB8-3942-8A44-FE9EE79271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392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9B1FA-34FB-4BBE-DB5E-BA6F3F710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F3A79-14FC-5A72-F538-EB8383794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EED8F-0D59-DE56-C027-24709E8F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1058C-693E-29A4-2B62-BCB86847C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FAD0A-8A16-2CFE-2666-0C6AA60EE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95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7B31B-D23A-AD68-3A15-1B19AE9AC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BCFE31-0A23-5AFD-FA62-2B11D819C1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B267E-0CB6-E31B-E16B-3AE912440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E9E69-CF7B-5148-B5E0-FFA8E4097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D5C8E-69A4-2E4E-C8DC-E3A2535DF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509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B53384-1206-8C03-BBDF-D20FD548A4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75708-4AB9-A446-3C73-52DBC3399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9C085-9FB8-028D-DBF3-34731A9D8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B5D39-9CC6-435D-7277-C53C74AE7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CC5B9-8096-64E5-3F67-96D87B974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05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B93AC-6555-66BB-DEEB-4B8474CF3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D1113-1355-B193-B7E8-B118B1C2A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D304D-C511-8B35-59BF-CC064A6EE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A4BEC-206E-8E63-8BCD-BF119259F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E092C-5880-5331-DB35-04F8520F7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014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E0314-388F-D5C1-BC0C-35B90500D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1195B-CB36-4A04-0222-C7967C373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F9FB7-8763-8386-F8FD-25DCB7363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D7B90-A636-D494-186F-40E652DEB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274C5-AE70-16C1-6763-B25F57580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05C49-E88D-4CFF-E35E-C64FD3EB7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72F6C-5FF1-5C69-4AD3-3DF9DCBFE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308FB8-83FC-A7DF-9A5F-D207556EB3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03B35-C91A-3733-B565-EEBD2DA23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4476BF-8C09-6138-67AF-DC0800343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D6F34-3BBF-F5CB-D1B1-C5D8B0FF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428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EF18F-2978-5447-6D07-972750420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16351-9501-6A9A-29AA-49DDEF99D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32BE01-55C7-FB35-CCB4-B6E4FBB2D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3FD04A-2CE6-85FA-DF70-62ABAF80E3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B760E-AB9B-9472-DC24-5B1C4965D9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ED7F16-5744-C565-913F-67DD1FA58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212B32-F517-FA9A-FEF6-52708FE37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232B49-5337-AA2E-7A78-E9EE32A52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77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93EDA-50EB-A4E7-2CF7-601B60455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E4453-4635-D6C5-67E0-F3DFAA965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2F27A7-7013-559C-0CAE-0C6F109F5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45C5AB-6DB8-8854-8941-A7A17EF15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81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C68F27-80CD-E741-53F3-691856213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3DAB47-D354-4F2F-BA7B-06F01E5B3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78770-FC25-8338-40F5-774409F06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29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5B359-7716-9823-DFD3-CE82E56E0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3687F-76B6-C532-6D90-DBC649F5E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E7FDD9-7220-C114-2CBD-ED316A0ED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81926E-01E1-7B3E-E5CC-700809CE9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7150E-F62D-CAA6-CCFF-127607F4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EB8E9E-409C-D459-CD09-614CD4660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470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EBC82-C9BD-EF3F-4EBA-D3D7E5471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4DAD68-E16D-1C26-DAC7-AA27B7DC4B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9D957E-D725-DA72-E8FF-5341492B01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24BC8B-D036-E999-6E60-FF56052A5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D13C09-37B6-6DB8-98B3-2C7AA667A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960F37-994B-E32D-21FB-AF0C9D766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44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53C788-E99D-6F23-B1C4-D8DCB0ACF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7941E-9625-F1BC-50EC-79DE3E4ED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76A91-B9A3-528A-4BBD-5149432C30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FFC0BF-AEB0-0546-B996-1067DEB1CFAA}" type="datetimeFigureOut">
              <a:rPr lang="en-US" smtClean="0"/>
              <a:t>9/17/25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0BC30-244E-2710-06CD-68591B856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E655D-A651-81BC-6ACA-314E2F1A3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5316D9-4375-5B4D-91B7-8D8AD0F9D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195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5.png"/><Relationship Id="rId5" Type="http://schemas.openxmlformats.org/officeDocument/2006/relationships/image" Target="../media/image6.png"/><Relationship Id="rId10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4C1112-3FAC-DDC9-7D96-B88A0CBE3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259" y="682404"/>
            <a:ext cx="3663737" cy="182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C4EE18-29AA-F632-689E-77EA8EC759F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756761" y="682404"/>
            <a:ext cx="1828800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328F26-DCF3-851F-7E1B-A6686686429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641799" y="682404"/>
            <a:ext cx="18288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ADE1AE-1ACF-BAD9-3F72-914DCAFAB9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4398" y="2702568"/>
            <a:ext cx="3645878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5D9EDC-F775-FD26-A218-DDAD1B0B0FE6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756761" y="2702568"/>
            <a:ext cx="1828800" cy="182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BA1DCC-7FA4-16FA-DB99-7723ABCA2679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5641799" y="2702568"/>
            <a:ext cx="1828800" cy="182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6BE6BE-6324-A408-0C88-6590A9144E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09424" y="4722732"/>
            <a:ext cx="3650852" cy="1828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1166764-E067-C027-768E-EB5F7C365E2D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7756761" y="4729804"/>
            <a:ext cx="1828800" cy="1828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67F35D-20C8-ED0B-B030-024495484A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45173" y="4722732"/>
            <a:ext cx="1822051" cy="18288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B2E231F-EED3-9BB5-4D2E-01DFF43FEF0F}"/>
              </a:ext>
            </a:extLst>
          </p:cNvPr>
          <p:cNvSpPr txBox="1"/>
          <p:nvPr/>
        </p:nvSpPr>
        <p:spPr>
          <a:xfrm>
            <a:off x="5641799" y="299301"/>
            <a:ext cx="156966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(b) Body ROI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76250B-2640-0C97-3C12-9D62B3D24A3D}"/>
              </a:ext>
            </a:extLst>
          </p:cNvPr>
          <p:cNvSpPr txBox="1"/>
          <p:nvPr/>
        </p:nvSpPr>
        <p:spPr>
          <a:xfrm>
            <a:off x="7699055" y="299301"/>
            <a:ext cx="168507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(c) Chest ROI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4221B8-5FF0-E55C-2804-5A5FCBC8F57C}"/>
              </a:ext>
            </a:extLst>
          </p:cNvPr>
          <p:cNvSpPr txBox="1"/>
          <p:nvPr/>
        </p:nvSpPr>
        <p:spPr>
          <a:xfrm>
            <a:off x="2346062" y="299302"/>
            <a:ext cx="237757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(a) Input Detection</a:t>
            </a:r>
          </a:p>
        </p:txBody>
      </p:sp>
    </p:spTree>
    <p:extLst>
      <p:ext uri="{BB962C8B-B14F-4D97-AF65-F5344CB8AC3E}">
        <p14:creationId xmlns:p14="http://schemas.microsoft.com/office/powerpoint/2010/main" val="865713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39">
            <a:extLst>
              <a:ext uri="{FF2B5EF4-FFF2-40B4-BE49-F238E27FC236}">
                <a16:creationId xmlns:a16="http://schemas.microsoft.com/office/drawing/2014/main" id="{9EE735E4-2BEC-818A-E075-D352FA6FA040}"/>
              </a:ext>
            </a:extLst>
          </p:cNvPr>
          <p:cNvSpPr/>
          <p:nvPr/>
        </p:nvSpPr>
        <p:spPr>
          <a:xfrm>
            <a:off x="9941616" y="3039250"/>
            <a:ext cx="1852609" cy="2020991"/>
          </a:xfrm>
          <a:prstGeom prst="rect">
            <a:avLst/>
          </a:prstGeom>
          <a:solidFill>
            <a:srgbClr val="DDEFD9"/>
          </a:solidFill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781A0941-D968-84B5-6F3C-8F3B486F9AAE}"/>
              </a:ext>
            </a:extLst>
          </p:cNvPr>
          <p:cNvSpPr/>
          <p:nvPr/>
        </p:nvSpPr>
        <p:spPr>
          <a:xfrm>
            <a:off x="9948740" y="873118"/>
            <a:ext cx="1852609" cy="2020991"/>
          </a:xfrm>
          <a:prstGeom prst="rect">
            <a:avLst/>
          </a:prstGeom>
          <a:solidFill>
            <a:srgbClr val="DDEFD9"/>
          </a:solidFill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F2B012B-E07E-37DB-7361-2DA70EB0B0C5}"/>
              </a:ext>
            </a:extLst>
          </p:cNvPr>
          <p:cNvGrpSpPr/>
          <p:nvPr/>
        </p:nvGrpSpPr>
        <p:grpSpPr>
          <a:xfrm>
            <a:off x="7939497" y="3547722"/>
            <a:ext cx="1366183" cy="1352791"/>
            <a:chOff x="8081712" y="1028927"/>
            <a:chExt cx="1366183" cy="1352791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A726A72-5143-1135-1968-D2C32BAB9163}"/>
                </a:ext>
              </a:extLst>
            </p:cNvPr>
            <p:cNvSpPr/>
            <p:nvPr/>
          </p:nvSpPr>
          <p:spPr>
            <a:xfrm>
              <a:off x="8081712" y="1028927"/>
              <a:ext cx="854109" cy="83999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C3A88866-4BE8-E65C-8473-4DB9CAA4B0D6}"/>
                </a:ext>
              </a:extLst>
            </p:cNvPr>
            <p:cNvSpPr/>
            <p:nvPr/>
          </p:nvSpPr>
          <p:spPr>
            <a:xfrm>
              <a:off x="8252403" y="1199859"/>
              <a:ext cx="854109" cy="83999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AFF36569-BB41-A523-A76B-9CAE86E23DAF}"/>
                </a:ext>
              </a:extLst>
            </p:cNvPr>
            <p:cNvSpPr/>
            <p:nvPr/>
          </p:nvSpPr>
          <p:spPr>
            <a:xfrm>
              <a:off x="8423094" y="1370791"/>
              <a:ext cx="854109" cy="83999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3F4E243B-DEF5-773B-E7A1-839917D9E066}"/>
                </a:ext>
              </a:extLst>
            </p:cNvPr>
            <p:cNvSpPr/>
            <p:nvPr/>
          </p:nvSpPr>
          <p:spPr>
            <a:xfrm>
              <a:off x="8593786" y="1541722"/>
              <a:ext cx="854109" cy="83999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6DD33F7F-6447-0C9A-9788-19E966943038}"/>
              </a:ext>
            </a:extLst>
          </p:cNvPr>
          <p:cNvGrpSpPr/>
          <p:nvPr/>
        </p:nvGrpSpPr>
        <p:grpSpPr>
          <a:xfrm>
            <a:off x="7960065" y="1412687"/>
            <a:ext cx="1366183" cy="1352791"/>
            <a:chOff x="8031470" y="2838070"/>
            <a:chExt cx="1366183" cy="1352791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363212FA-677A-C403-9ADA-E85CA1EF191D}"/>
                </a:ext>
              </a:extLst>
            </p:cNvPr>
            <p:cNvSpPr/>
            <p:nvPr/>
          </p:nvSpPr>
          <p:spPr>
            <a:xfrm>
              <a:off x="8031470" y="2838070"/>
              <a:ext cx="854109" cy="8399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1C2EC0AB-07BE-06E2-7892-7DBF08A6B39F}"/>
                </a:ext>
              </a:extLst>
            </p:cNvPr>
            <p:cNvSpPr/>
            <p:nvPr/>
          </p:nvSpPr>
          <p:spPr>
            <a:xfrm>
              <a:off x="8202161" y="3009002"/>
              <a:ext cx="854109" cy="8399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BE3E21B9-FECA-88EB-2CA3-FB7020D2D4F4}"/>
                </a:ext>
              </a:extLst>
            </p:cNvPr>
            <p:cNvSpPr/>
            <p:nvPr/>
          </p:nvSpPr>
          <p:spPr>
            <a:xfrm>
              <a:off x="8372852" y="3179934"/>
              <a:ext cx="854109" cy="8399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DD7D9297-65ED-EAE1-B9C4-13408B795E79}"/>
                </a:ext>
              </a:extLst>
            </p:cNvPr>
            <p:cNvSpPr/>
            <p:nvPr/>
          </p:nvSpPr>
          <p:spPr>
            <a:xfrm>
              <a:off x="8543544" y="3350865"/>
              <a:ext cx="854109" cy="83999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6806CB9F-F8DD-86F7-C7C6-941E03EE4B8B}"/>
              </a:ext>
            </a:extLst>
          </p:cNvPr>
          <p:cNvSpPr/>
          <p:nvPr/>
        </p:nvSpPr>
        <p:spPr>
          <a:xfrm>
            <a:off x="221063" y="5340907"/>
            <a:ext cx="11716379" cy="1352085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B2DF68-0A8B-1D6A-2DB9-67BF85104EE9}"/>
              </a:ext>
            </a:extLst>
          </p:cNvPr>
          <p:cNvSpPr/>
          <p:nvPr/>
        </p:nvSpPr>
        <p:spPr>
          <a:xfrm>
            <a:off x="221062" y="171031"/>
            <a:ext cx="7063993" cy="5089490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5F4666-4CA0-BE13-4AFE-8C30643626BF}"/>
              </a:ext>
            </a:extLst>
          </p:cNvPr>
          <p:cNvSpPr/>
          <p:nvPr/>
        </p:nvSpPr>
        <p:spPr>
          <a:xfrm>
            <a:off x="7395587" y="171029"/>
            <a:ext cx="4541855" cy="5089491"/>
          </a:xfrm>
          <a:prstGeom prst="rect">
            <a:avLst/>
          </a:prstGeom>
          <a:noFill/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AF58CF-E01D-C6AB-DB2D-0B367FBBEC7B}"/>
              </a:ext>
            </a:extLst>
          </p:cNvPr>
          <p:cNvSpPr txBox="1"/>
          <p:nvPr/>
        </p:nvSpPr>
        <p:spPr>
          <a:xfrm>
            <a:off x="221062" y="284439"/>
            <a:ext cx="168507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Preprocessing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912A43-AE94-CE5A-EAC6-320418A066D8}"/>
              </a:ext>
            </a:extLst>
          </p:cNvPr>
          <p:cNvSpPr txBox="1"/>
          <p:nvPr/>
        </p:nvSpPr>
        <p:spPr>
          <a:xfrm>
            <a:off x="7900646" y="284439"/>
            <a:ext cx="353173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b="1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Spatiotemporal Neural Network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8336F8-21DA-14DA-DE56-2870A38AE416}"/>
              </a:ext>
            </a:extLst>
          </p:cNvPr>
          <p:cNvSpPr txBox="1"/>
          <p:nvPr/>
        </p:nvSpPr>
        <p:spPr>
          <a:xfrm>
            <a:off x="221062" y="5739950"/>
            <a:ext cx="13364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b="1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Post-processing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4A01CC-CBCA-E39F-F9BD-064F478008EE}"/>
              </a:ext>
            </a:extLst>
          </p:cNvPr>
          <p:cNvSpPr txBox="1"/>
          <p:nvPr/>
        </p:nvSpPr>
        <p:spPr>
          <a:xfrm>
            <a:off x="736654" y="734618"/>
            <a:ext cx="13003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Video Frames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3A7256A-B4D9-78A6-88E9-1805CE955C15}"/>
              </a:ext>
            </a:extLst>
          </p:cNvPr>
          <p:cNvGrpSpPr/>
          <p:nvPr/>
        </p:nvGrpSpPr>
        <p:grpSpPr>
          <a:xfrm>
            <a:off x="516630" y="1165271"/>
            <a:ext cx="1685077" cy="1339414"/>
            <a:chOff x="889278" y="1363593"/>
            <a:chExt cx="2322458" cy="170555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8A3FE45-0A16-ACD0-8BC0-9F6797172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278" y="1363593"/>
              <a:ext cx="1799492" cy="1012214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1457FAD-B00D-0654-5981-763AC3942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3600" y="1594706"/>
              <a:ext cx="1799492" cy="101221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7CE1994-38C8-E50D-8B1D-69B688FAFA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37922" y="1825819"/>
              <a:ext cx="1799492" cy="101221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E5D1093-89C8-4348-74AA-A3191C14D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12244" y="2056932"/>
              <a:ext cx="1799492" cy="1012214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E07F413-AB04-EA35-5C5B-7283A41F712C}"/>
              </a:ext>
            </a:extLst>
          </p:cNvPr>
          <p:cNvSpPr txBox="1"/>
          <p:nvPr/>
        </p:nvSpPr>
        <p:spPr>
          <a:xfrm>
            <a:off x="807344" y="3147693"/>
            <a:ext cx="20441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Infant ROI Detection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056FFA-2E1F-3774-DB94-64D57A6BE7FE}"/>
              </a:ext>
            </a:extLst>
          </p:cNvPr>
          <p:cNvSpPr txBox="1"/>
          <p:nvPr/>
        </p:nvSpPr>
        <p:spPr>
          <a:xfrm>
            <a:off x="3489175" y="2743986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Chest ROI</a:t>
            </a:r>
            <a:endParaRPr lang="en-US" sz="1200" dirty="0">
              <a:latin typeface="DejaVu Sans Mono for Powerline" panose="020B0609030804020204" pitchFamily="49" charset="0"/>
              <a:ea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943F16-5FA5-5225-1ECF-6ACB6B270429}"/>
              </a:ext>
            </a:extLst>
          </p:cNvPr>
          <p:cNvSpPr txBox="1"/>
          <p:nvPr/>
        </p:nvSpPr>
        <p:spPr>
          <a:xfrm>
            <a:off x="3535663" y="3970579"/>
            <a:ext cx="928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Body ROI</a:t>
            </a:r>
            <a:endParaRPr lang="en-US" sz="1200" dirty="0">
              <a:latin typeface="DejaVu Sans Mono for Powerline" panose="020B0609030804020204" pitchFamily="49" charset="0"/>
              <a:ea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8EB0FC-8BBA-804E-D037-8E19F0F61750}"/>
              </a:ext>
            </a:extLst>
          </p:cNvPr>
          <p:cNvSpPr txBox="1"/>
          <p:nvPr/>
        </p:nvSpPr>
        <p:spPr>
          <a:xfrm>
            <a:off x="5532961" y="525643"/>
            <a:ext cx="13003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Optical Flow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23D228E-7DCA-37CC-B3BE-27C1D832D76B}"/>
              </a:ext>
            </a:extLst>
          </p:cNvPr>
          <p:cNvSpPr/>
          <p:nvPr/>
        </p:nvSpPr>
        <p:spPr>
          <a:xfrm>
            <a:off x="10156527" y="1206448"/>
            <a:ext cx="1474562" cy="72267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EfficientPhys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D24383D-39FF-70A6-A92B-D28050D6E4E3}"/>
              </a:ext>
            </a:extLst>
          </p:cNvPr>
          <p:cNvSpPr/>
          <p:nvPr/>
        </p:nvSpPr>
        <p:spPr>
          <a:xfrm>
            <a:off x="10156527" y="2037540"/>
            <a:ext cx="1474562" cy="72267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AIRFlowNet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110F7BE-91ED-F07A-F1DF-75FA230CD78B}"/>
              </a:ext>
            </a:extLst>
          </p:cNvPr>
          <p:cNvSpPr/>
          <p:nvPr/>
        </p:nvSpPr>
        <p:spPr>
          <a:xfrm>
            <a:off x="10156527" y="3375438"/>
            <a:ext cx="1474562" cy="72267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DeepPhys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473C21D-7E29-2975-8D79-923585294676}"/>
              </a:ext>
            </a:extLst>
          </p:cNvPr>
          <p:cNvSpPr/>
          <p:nvPr/>
        </p:nvSpPr>
        <p:spPr>
          <a:xfrm>
            <a:off x="10156527" y="4204327"/>
            <a:ext cx="1474562" cy="722673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MTTS-CAN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477C3C3-EF69-7CCC-5C24-C3A659124982}"/>
              </a:ext>
            </a:extLst>
          </p:cNvPr>
          <p:cNvSpPr txBox="1"/>
          <p:nvPr/>
        </p:nvSpPr>
        <p:spPr>
          <a:xfrm>
            <a:off x="7568453" y="873118"/>
            <a:ext cx="1861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Convolution (Motion Branch)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DCD2CA-063C-F6E8-C540-5ADEAE57A843}"/>
              </a:ext>
            </a:extLst>
          </p:cNvPr>
          <p:cNvSpPr txBox="1"/>
          <p:nvPr/>
        </p:nvSpPr>
        <p:spPr>
          <a:xfrm>
            <a:off x="7632553" y="2973924"/>
            <a:ext cx="19375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Convolution (Appearance Branch)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85B9998-168A-0355-88AE-8E0A87207A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832" y="3543773"/>
            <a:ext cx="2481109" cy="124454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863A61A-53F5-F868-5F24-D6B9CECDC9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2692" y="4260807"/>
            <a:ext cx="914400" cy="914400"/>
          </a:xfrm>
          <a:prstGeom prst="rect">
            <a:avLst/>
          </a:prstGeom>
          <a:ln>
            <a:solidFill>
              <a:srgbClr val="048205"/>
            </a:solidFill>
          </a:ln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BA0E16A6-F52B-8306-FF27-A2CF992AD0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4138" y="3008354"/>
            <a:ext cx="911508" cy="911508"/>
          </a:xfrm>
          <a:prstGeom prst="rect">
            <a:avLst/>
          </a:prstGeom>
          <a:ln>
            <a:solidFill>
              <a:srgbClr val="1C00DD"/>
            </a:solidFill>
          </a:ln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FA3A0BB0-F43D-C67A-3CE2-BCD95BD0BB3B}"/>
              </a:ext>
            </a:extLst>
          </p:cNvPr>
          <p:cNvSpPr txBox="1"/>
          <p:nvPr/>
        </p:nvSpPr>
        <p:spPr>
          <a:xfrm>
            <a:off x="2988941" y="732786"/>
            <a:ext cx="157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ROI Aggregation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C660D0B-6C4C-53BB-BA92-8E4BFE9DB071}"/>
              </a:ext>
            </a:extLst>
          </p:cNvPr>
          <p:cNvGrpSpPr/>
          <p:nvPr/>
        </p:nvGrpSpPr>
        <p:grpSpPr>
          <a:xfrm>
            <a:off x="5592863" y="1151390"/>
            <a:ext cx="1347732" cy="1351175"/>
            <a:chOff x="5274550" y="3633175"/>
            <a:chExt cx="1347732" cy="1351175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F9B0F371-7101-8AE3-0E19-E9E957623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74550" y="3633175"/>
              <a:ext cx="828501" cy="841248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9D46D268-7ACF-5866-94F6-6549021DBD8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47627" y="3803151"/>
              <a:ext cx="828501" cy="841248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9369E954-28AB-05C0-10F6-AF7E2D788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20704" y="3973127"/>
              <a:ext cx="828501" cy="841248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F284B6E-E152-A54E-2787-F18D482FF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93781" y="4143102"/>
              <a:ext cx="828501" cy="841248"/>
            </a:xfrm>
            <a:prstGeom prst="rect">
              <a:avLst/>
            </a:prstGeom>
          </p:spPr>
        </p:pic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7F4DE58F-7E00-4531-48EA-0545AF2E2245}"/>
              </a:ext>
            </a:extLst>
          </p:cNvPr>
          <p:cNvSpPr/>
          <p:nvPr/>
        </p:nvSpPr>
        <p:spPr>
          <a:xfrm>
            <a:off x="2666669" y="1160931"/>
            <a:ext cx="2368115" cy="1162255"/>
          </a:xfrm>
          <a:prstGeom prst="rect">
            <a:avLst/>
          </a:prstGeom>
          <a:solidFill>
            <a:srgbClr val="FFFFE3"/>
          </a:solidFill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0CAEF4E-B040-7C51-9DE2-9626130D33F1}"/>
              </a:ext>
            </a:extLst>
          </p:cNvPr>
          <p:cNvGrpSpPr/>
          <p:nvPr/>
        </p:nvGrpSpPr>
        <p:grpSpPr>
          <a:xfrm>
            <a:off x="4162391" y="1369475"/>
            <a:ext cx="684579" cy="733864"/>
            <a:chOff x="3707397" y="1584199"/>
            <a:chExt cx="684579" cy="733864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DBDB566-CB6E-4B60-18D2-0759AFA4CA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07397" y="1584199"/>
              <a:ext cx="382698" cy="383108"/>
            </a:xfrm>
            <a:prstGeom prst="rect">
              <a:avLst/>
            </a:prstGeom>
            <a:solidFill>
              <a:srgbClr val="FCD6D2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99E1453E-27F1-05A0-06AB-4D9CCA26D4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08024" y="1701118"/>
              <a:ext cx="382698" cy="383108"/>
            </a:xfrm>
            <a:prstGeom prst="rect">
              <a:avLst/>
            </a:prstGeom>
            <a:solidFill>
              <a:srgbClr val="FCD6D2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9754123-6F68-CAEC-9944-D34389FD93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08651" y="1818037"/>
              <a:ext cx="382698" cy="383108"/>
            </a:xfrm>
            <a:prstGeom prst="rect">
              <a:avLst/>
            </a:prstGeom>
            <a:solidFill>
              <a:srgbClr val="FCD6D2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748E463-7245-DFF1-B8C4-F21E16D938B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09278" y="1934955"/>
              <a:ext cx="382698" cy="383108"/>
            </a:xfrm>
            <a:prstGeom prst="rect">
              <a:avLst/>
            </a:prstGeom>
            <a:solidFill>
              <a:srgbClr val="FCD6D2"/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A1A4A0AC-7585-A772-5812-09673514AAEA}"/>
              </a:ext>
            </a:extLst>
          </p:cNvPr>
          <p:cNvSpPr>
            <a:spLocks/>
          </p:cNvSpPr>
          <p:nvPr/>
        </p:nvSpPr>
        <p:spPr>
          <a:xfrm>
            <a:off x="2852389" y="1234947"/>
            <a:ext cx="276451" cy="606160"/>
          </a:xfrm>
          <a:prstGeom prst="rect">
            <a:avLst/>
          </a:prstGeom>
          <a:solidFill>
            <a:srgbClr val="FCD6D2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6F61224-54BB-0A45-E63B-967E79DDC295}"/>
              </a:ext>
            </a:extLst>
          </p:cNvPr>
          <p:cNvSpPr>
            <a:spLocks/>
          </p:cNvSpPr>
          <p:nvPr/>
        </p:nvSpPr>
        <p:spPr>
          <a:xfrm>
            <a:off x="3204090" y="1458000"/>
            <a:ext cx="343083" cy="337010"/>
          </a:xfrm>
          <a:prstGeom prst="rect">
            <a:avLst/>
          </a:prstGeom>
          <a:solidFill>
            <a:srgbClr val="FCD6D2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C0A3BCE-305A-23BE-684E-2E7F9C0E193A}"/>
              </a:ext>
            </a:extLst>
          </p:cNvPr>
          <p:cNvSpPr>
            <a:spLocks/>
          </p:cNvSpPr>
          <p:nvPr/>
        </p:nvSpPr>
        <p:spPr>
          <a:xfrm>
            <a:off x="3248510" y="1900137"/>
            <a:ext cx="410341" cy="246421"/>
          </a:xfrm>
          <a:prstGeom prst="rect">
            <a:avLst/>
          </a:prstGeom>
          <a:solidFill>
            <a:srgbClr val="FCD6D2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AA9EC8D-0814-F685-23A5-3D000E4AA39C}"/>
              </a:ext>
            </a:extLst>
          </p:cNvPr>
          <p:cNvSpPr>
            <a:spLocks/>
          </p:cNvSpPr>
          <p:nvPr/>
        </p:nvSpPr>
        <p:spPr>
          <a:xfrm>
            <a:off x="2786247" y="1888374"/>
            <a:ext cx="351732" cy="273945"/>
          </a:xfrm>
          <a:prstGeom prst="rect">
            <a:avLst/>
          </a:prstGeom>
          <a:solidFill>
            <a:srgbClr val="FCD6D2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0A60161-577A-059F-76EC-4364FCCFC6D8}"/>
              </a:ext>
            </a:extLst>
          </p:cNvPr>
          <p:cNvGrpSpPr/>
          <p:nvPr/>
        </p:nvGrpSpPr>
        <p:grpSpPr>
          <a:xfrm>
            <a:off x="5565825" y="3519454"/>
            <a:ext cx="1394744" cy="1397807"/>
            <a:chOff x="5432992" y="3614704"/>
            <a:chExt cx="1394744" cy="1397807"/>
          </a:xfrm>
        </p:grpSpPr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439B0CA9-F8C8-9A5B-5266-6C628571B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32992" y="3614704"/>
              <a:ext cx="914400" cy="91440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2087E029-49EE-70BD-E01D-910D62E488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93107" y="3775840"/>
              <a:ext cx="914400" cy="91440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5ED75B99-4215-1C5A-1583-2F9C16C6C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53222" y="3936976"/>
              <a:ext cx="914400" cy="914400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8FDAC6BD-8127-D0A3-5E76-A5D50D010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13336" y="4098111"/>
              <a:ext cx="914400" cy="914400"/>
            </a:xfrm>
            <a:prstGeom prst="rect">
              <a:avLst/>
            </a:prstGeom>
          </p:spPr>
        </p:pic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6F8D58D8-1AA7-5D5E-D6D0-1F8EF66A9D94}"/>
              </a:ext>
            </a:extLst>
          </p:cNvPr>
          <p:cNvSpPr txBox="1"/>
          <p:nvPr/>
        </p:nvSpPr>
        <p:spPr>
          <a:xfrm>
            <a:off x="5254039" y="3148046"/>
            <a:ext cx="18582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Cropped ROI Frames</a:t>
            </a:r>
            <a:endParaRPr lang="en-US" sz="1200" dirty="0">
              <a:latin typeface="DejaVu Sans Mono for Powerline" panose="020B0609030804020204" pitchFamily="49" charset="0"/>
              <a:ea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1AC7541-33B4-2094-3965-DAD06B6E34D3}"/>
              </a:ext>
            </a:extLst>
          </p:cNvPr>
          <p:cNvCxnSpPr>
            <a:cxnSpLocks/>
          </p:cNvCxnSpPr>
          <p:nvPr/>
        </p:nvCxnSpPr>
        <p:spPr>
          <a:xfrm flipV="1">
            <a:off x="2550953" y="3015597"/>
            <a:ext cx="992552" cy="796517"/>
          </a:xfrm>
          <a:prstGeom prst="straightConnector1">
            <a:avLst/>
          </a:prstGeom>
          <a:ln w="12700">
            <a:solidFill>
              <a:srgbClr val="1C00DD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0542692-E3D9-4803-ED3D-17360F12EBF2}"/>
              </a:ext>
            </a:extLst>
          </p:cNvPr>
          <p:cNvCxnSpPr>
            <a:cxnSpLocks/>
          </p:cNvCxnSpPr>
          <p:nvPr/>
        </p:nvCxnSpPr>
        <p:spPr>
          <a:xfrm>
            <a:off x="2550953" y="3823923"/>
            <a:ext cx="992552" cy="101664"/>
          </a:xfrm>
          <a:prstGeom prst="straightConnector1">
            <a:avLst/>
          </a:prstGeom>
          <a:ln w="12700">
            <a:solidFill>
              <a:srgbClr val="1C00DD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A8A5DC29-849B-1AE7-64F9-CB7D4791A441}"/>
              </a:ext>
            </a:extLst>
          </p:cNvPr>
          <p:cNvCxnSpPr>
            <a:cxnSpLocks/>
          </p:cNvCxnSpPr>
          <p:nvPr/>
        </p:nvCxnSpPr>
        <p:spPr>
          <a:xfrm>
            <a:off x="2962113" y="4731179"/>
            <a:ext cx="581392" cy="436573"/>
          </a:xfrm>
          <a:prstGeom prst="straightConnector1">
            <a:avLst/>
          </a:prstGeom>
          <a:ln w="12700">
            <a:solidFill>
              <a:srgbClr val="048205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6D92A663-9206-5A42-9E40-16FA0F70F36F}"/>
              </a:ext>
            </a:extLst>
          </p:cNvPr>
          <p:cNvCxnSpPr>
            <a:cxnSpLocks/>
          </p:cNvCxnSpPr>
          <p:nvPr/>
        </p:nvCxnSpPr>
        <p:spPr>
          <a:xfrm flipV="1">
            <a:off x="2962113" y="4272293"/>
            <a:ext cx="581392" cy="483833"/>
          </a:xfrm>
          <a:prstGeom prst="straightConnector1">
            <a:avLst/>
          </a:prstGeom>
          <a:ln w="12700">
            <a:solidFill>
              <a:srgbClr val="048205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Right Arrow 90">
            <a:extLst>
              <a:ext uri="{FF2B5EF4-FFF2-40B4-BE49-F238E27FC236}">
                <a16:creationId xmlns:a16="http://schemas.microsoft.com/office/drawing/2014/main" id="{BB6A62F0-EDC7-1967-8EED-2A0EEE6CF301}"/>
              </a:ext>
            </a:extLst>
          </p:cNvPr>
          <p:cNvSpPr/>
          <p:nvPr/>
        </p:nvSpPr>
        <p:spPr>
          <a:xfrm rot="5400000">
            <a:off x="1335002" y="2764831"/>
            <a:ext cx="460977" cy="172656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92" name="Right Arrow 91">
            <a:extLst>
              <a:ext uri="{FF2B5EF4-FFF2-40B4-BE49-F238E27FC236}">
                <a16:creationId xmlns:a16="http://schemas.microsoft.com/office/drawing/2014/main" id="{C804CD27-3107-9B8B-B063-4BE852060EC9}"/>
              </a:ext>
            </a:extLst>
          </p:cNvPr>
          <p:cNvSpPr/>
          <p:nvPr/>
        </p:nvSpPr>
        <p:spPr>
          <a:xfrm>
            <a:off x="4681893" y="4051462"/>
            <a:ext cx="659131" cy="172656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93" name="Right Arrow 92">
            <a:extLst>
              <a:ext uri="{FF2B5EF4-FFF2-40B4-BE49-F238E27FC236}">
                <a16:creationId xmlns:a16="http://schemas.microsoft.com/office/drawing/2014/main" id="{FE67885F-1DA4-4A9F-C104-FA78C9543F40}"/>
              </a:ext>
            </a:extLst>
          </p:cNvPr>
          <p:cNvSpPr/>
          <p:nvPr/>
        </p:nvSpPr>
        <p:spPr>
          <a:xfrm rot="4046632">
            <a:off x="4223277" y="3085909"/>
            <a:ext cx="1521963" cy="184826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94" name="Right Arrow 93">
            <a:extLst>
              <a:ext uri="{FF2B5EF4-FFF2-40B4-BE49-F238E27FC236}">
                <a16:creationId xmlns:a16="http://schemas.microsoft.com/office/drawing/2014/main" id="{63AC3D70-0961-565D-0011-BC651F2889B5}"/>
              </a:ext>
            </a:extLst>
          </p:cNvPr>
          <p:cNvSpPr/>
          <p:nvPr/>
        </p:nvSpPr>
        <p:spPr>
          <a:xfrm rot="16200000">
            <a:off x="5957335" y="2769514"/>
            <a:ext cx="435446" cy="172656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07" name="Right Arrow 106">
            <a:extLst>
              <a:ext uri="{FF2B5EF4-FFF2-40B4-BE49-F238E27FC236}">
                <a16:creationId xmlns:a16="http://schemas.microsoft.com/office/drawing/2014/main" id="{29EED4CB-D490-3EFF-F3E0-352DCDA2291A}"/>
              </a:ext>
            </a:extLst>
          </p:cNvPr>
          <p:cNvSpPr/>
          <p:nvPr/>
        </p:nvSpPr>
        <p:spPr>
          <a:xfrm>
            <a:off x="7120683" y="4028977"/>
            <a:ext cx="659131" cy="160201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08" name="Right Arrow 107">
            <a:extLst>
              <a:ext uri="{FF2B5EF4-FFF2-40B4-BE49-F238E27FC236}">
                <a16:creationId xmlns:a16="http://schemas.microsoft.com/office/drawing/2014/main" id="{6DEE0CA7-FC50-0239-009D-7C2DD8693659}"/>
              </a:ext>
            </a:extLst>
          </p:cNvPr>
          <p:cNvSpPr/>
          <p:nvPr/>
        </p:nvSpPr>
        <p:spPr>
          <a:xfrm>
            <a:off x="7092224" y="1943138"/>
            <a:ext cx="659131" cy="160201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09" name="Right Arrow 108">
            <a:extLst>
              <a:ext uri="{FF2B5EF4-FFF2-40B4-BE49-F238E27FC236}">
                <a16:creationId xmlns:a16="http://schemas.microsoft.com/office/drawing/2014/main" id="{E045E7F7-DD62-43CD-A868-5CD1F9CBE05A}"/>
              </a:ext>
            </a:extLst>
          </p:cNvPr>
          <p:cNvSpPr/>
          <p:nvPr/>
        </p:nvSpPr>
        <p:spPr>
          <a:xfrm>
            <a:off x="9454404" y="1900137"/>
            <a:ext cx="376682" cy="160201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10" name="Right Arrow 109">
            <a:extLst>
              <a:ext uri="{FF2B5EF4-FFF2-40B4-BE49-F238E27FC236}">
                <a16:creationId xmlns:a16="http://schemas.microsoft.com/office/drawing/2014/main" id="{1201AD4B-1530-7852-138A-1FDF590E1776}"/>
              </a:ext>
            </a:extLst>
          </p:cNvPr>
          <p:cNvSpPr/>
          <p:nvPr/>
        </p:nvSpPr>
        <p:spPr>
          <a:xfrm>
            <a:off x="9401539" y="3976654"/>
            <a:ext cx="429546" cy="160201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18" name="Right Arrow 117">
            <a:extLst>
              <a:ext uri="{FF2B5EF4-FFF2-40B4-BE49-F238E27FC236}">
                <a16:creationId xmlns:a16="http://schemas.microsoft.com/office/drawing/2014/main" id="{7B5B628C-F1F3-C486-EAB8-12AB5F3D2729}"/>
              </a:ext>
            </a:extLst>
          </p:cNvPr>
          <p:cNvSpPr/>
          <p:nvPr/>
        </p:nvSpPr>
        <p:spPr>
          <a:xfrm rot="4327257">
            <a:off x="9107975" y="3307525"/>
            <a:ext cx="1046337" cy="185212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55F67B4F-A938-8433-8946-D47156B70378}"/>
              </a:ext>
            </a:extLst>
          </p:cNvPr>
          <p:cNvCxnSpPr/>
          <p:nvPr/>
        </p:nvCxnSpPr>
        <p:spPr>
          <a:xfrm>
            <a:off x="3687426" y="1795010"/>
            <a:ext cx="40001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24C125CB-8021-5CC3-769B-3B15F3E8495F}"/>
              </a:ext>
            </a:extLst>
          </p:cNvPr>
          <p:cNvSpPr txBox="1"/>
          <p:nvPr/>
        </p:nvSpPr>
        <p:spPr>
          <a:xfrm>
            <a:off x="1509575" y="5405905"/>
            <a:ext cx="15440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(V) Test Metrics</a:t>
            </a:r>
          </a:p>
          <a:p>
            <a:pPr algn="ctr"/>
            <a:r>
              <a:rPr lang="en-US" sz="11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(MAE/RMSE/</a:t>
            </a:r>
            <a:r>
              <a:rPr lang="el-GR" sz="1100" dirty="0"/>
              <a:t>ρ</a:t>
            </a:r>
            <a:r>
              <a:rPr lang="en-US" sz="1100" dirty="0"/>
              <a:t>)</a:t>
            </a:r>
            <a:endParaRPr lang="en-US" sz="1100" dirty="0">
              <a:latin typeface="DejaVu Sans Mono for Powerline" panose="020B0609030804020204" pitchFamily="49" charset="0"/>
              <a:ea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BB097CDD-87EC-D22A-6FE4-96CCC44D7EF0}"/>
              </a:ext>
            </a:extLst>
          </p:cNvPr>
          <p:cNvSpPr txBox="1"/>
          <p:nvPr/>
        </p:nvSpPr>
        <p:spPr>
          <a:xfrm>
            <a:off x="3200309" y="5398992"/>
            <a:ext cx="20794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(iv) Respiration Rate Estimation (BPM)</a:t>
            </a:r>
            <a:endParaRPr lang="en-US" sz="1100" dirty="0">
              <a:latin typeface="DejaVu Sans Mono for Powerline" panose="020B0609030804020204" pitchFamily="49" charset="0"/>
              <a:ea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BE31F154-CB30-7D5A-2727-DCA7AC10DBE6}"/>
              </a:ext>
            </a:extLst>
          </p:cNvPr>
          <p:cNvSpPr txBox="1"/>
          <p:nvPr/>
        </p:nvSpPr>
        <p:spPr>
          <a:xfrm>
            <a:off x="5247412" y="5398992"/>
            <a:ext cx="21344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(iii) Bandpass Filter </a:t>
            </a:r>
          </a:p>
          <a:p>
            <a:pPr algn="ctr"/>
            <a:r>
              <a:rPr lang="en-US" altLang="zh-CN" sz="11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(0.3-1.0Hz)</a:t>
            </a:r>
            <a:endParaRPr lang="en-US" sz="1100" dirty="0">
              <a:latin typeface="DejaVu Sans Mono for Powerline" panose="020B0609030804020204" pitchFamily="49" charset="0"/>
              <a:ea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45DF8892-7E80-C65D-5D7B-EEA92F830BD6}"/>
              </a:ext>
            </a:extLst>
          </p:cNvPr>
          <p:cNvSpPr txBox="1"/>
          <p:nvPr/>
        </p:nvSpPr>
        <p:spPr>
          <a:xfrm>
            <a:off x="7442399" y="5499218"/>
            <a:ext cx="18838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(ii) Detrend Signals</a:t>
            </a:r>
            <a:endParaRPr lang="en-US" sz="1100" dirty="0">
              <a:latin typeface="DejaVu Sans Mono for Powerline" panose="020B0609030804020204" pitchFamily="49" charset="0"/>
              <a:ea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28DF9E5F-AC54-3C57-2D58-130E59ACC839}"/>
              </a:ext>
            </a:extLst>
          </p:cNvPr>
          <p:cNvSpPr txBox="1"/>
          <p:nvPr/>
        </p:nvSpPr>
        <p:spPr>
          <a:xfrm>
            <a:off x="9382392" y="5499218"/>
            <a:ext cx="25090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(i) Respiration Waveforms</a:t>
            </a:r>
            <a:endParaRPr lang="en-US" sz="1100" dirty="0">
              <a:latin typeface="DejaVu Sans Mono for Powerline" panose="020B0609030804020204" pitchFamily="49" charset="0"/>
              <a:ea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  <p:pic>
        <p:nvPicPr>
          <p:cNvPr id="127" name="Picture 126">
            <a:extLst>
              <a:ext uri="{FF2B5EF4-FFF2-40B4-BE49-F238E27FC236}">
                <a16:creationId xmlns:a16="http://schemas.microsoft.com/office/drawing/2014/main" id="{B0F67EB6-5DB4-71F6-FED5-C443A47487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13534" y="5894712"/>
            <a:ext cx="1277140" cy="64008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4626EEB9-8119-9EF8-2E19-161837B7AB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61388" y="5876986"/>
            <a:ext cx="1167401" cy="64008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2EB74E8F-7079-4B86-D4D0-0A8EC5A49F3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90734" y="5883665"/>
            <a:ext cx="1160856" cy="64008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E4C60547-61DF-F4CA-3ADC-9E5FFA764E6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97712" y="5876986"/>
            <a:ext cx="1101731" cy="64008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5786C512-2650-6733-6BEF-B0329E03A11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47129" y="5876986"/>
            <a:ext cx="988638" cy="64008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34" name="Right Arrow 133">
            <a:extLst>
              <a:ext uri="{FF2B5EF4-FFF2-40B4-BE49-F238E27FC236}">
                <a16:creationId xmlns:a16="http://schemas.microsoft.com/office/drawing/2014/main" id="{3789C8DF-7525-DD11-EA5C-9886144EE6F3}"/>
              </a:ext>
            </a:extLst>
          </p:cNvPr>
          <p:cNvSpPr/>
          <p:nvPr/>
        </p:nvSpPr>
        <p:spPr>
          <a:xfrm rot="10800000">
            <a:off x="9302996" y="6134256"/>
            <a:ext cx="659131" cy="172656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35" name="Right Arrow 134">
            <a:extLst>
              <a:ext uri="{FF2B5EF4-FFF2-40B4-BE49-F238E27FC236}">
                <a16:creationId xmlns:a16="http://schemas.microsoft.com/office/drawing/2014/main" id="{2C33D077-3F64-58B1-AFD6-8D3EC84C301E}"/>
              </a:ext>
            </a:extLst>
          </p:cNvPr>
          <p:cNvSpPr/>
          <p:nvPr/>
        </p:nvSpPr>
        <p:spPr>
          <a:xfrm rot="10800000">
            <a:off x="7180195" y="6134256"/>
            <a:ext cx="659131" cy="172656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36" name="Right Arrow 135">
            <a:extLst>
              <a:ext uri="{FF2B5EF4-FFF2-40B4-BE49-F238E27FC236}">
                <a16:creationId xmlns:a16="http://schemas.microsoft.com/office/drawing/2014/main" id="{F3F83CB9-E062-9A77-AC9F-D1461AF5927D}"/>
              </a:ext>
            </a:extLst>
          </p:cNvPr>
          <p:cNvSpPr/>
          <p:nvPr/>
        </p:nvSpPr>
        <p:spPr>
          <a:xfrm rot="10800000">
            <a:off x="5057394" y="6134256"/>
            <a:ext cx="659131" cy="172656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37" name="Right Arrow 136">
            <a:extLst>
              <a:ext uri="{FF2B5EF4-FFF2-40B4-BE49-F238E27FC236}">
                <a16:creationId xmlns:a16="http://schemas.microsoft.com/office/drawing/2014/main" id="{1ACE2A52-F103-C645-9CE9-84BED3B691A9}"/>
              </a:ext>
            </a:extLst>
          </p:cNvPr>
          <p:cNvSpPr/>
          <p:nvPr/>
        </p:nvSpPr>
        <p:spPr>
          <a:xfrm rot="10800000">
            <a:off x="2934593" y="6134257"/>
            <a:ext cx="659131" cy="172656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7850888-3A6D-73AA-CA69-6C87E1FE44D4}"/>
              </a:ext>
            </a:extLst>
          </p:cNvPr>
          <p:cNvSpPr txBox="1"/>
          <p:nvPr/>
        </p:nvSpPr>
        <p:spPr>
          <a:xfrm>
            <a:off x="9962127" y="897428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3-ch flow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F9472DDC-D000-B7EC-04E0-344750E81DCA}"/>
              </a:ext>
            </a:extLst>
          </p:cNvPr>
          <p:cNvSpPr txBox="1"/>
          <p:nvPr/>
        </p:nvSpPr>
        <p:spPr>
          <a:xfrm>
            <a:off x="9948740" y="3036659"/>
            <a:ext cx="1021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6-ch flow</a:t>
            </a:r>
          </a:p>
        </p:txBody>
      </p:sp>
      <p:sp>
        <p:nvSpPr>
          <p:cNvPr id="143" name="Right Arrow 142">
            <a:extLst>
              <a:ext uri="{FF2B5EF4-FFF2-40B4-BE49-F238E27FC236}">
                <a16:creationId xmlns:a16="http://schemas.microsoft.com/office/drawing/2014/main" id="{675EF9FF-A3CC-D94F-684E-7F894CFAB4CF}"/>
              </a:ext>
            </a:extLst>
          </p:cNvPr>
          <p:cNvSpPr/>
          <p:nvPr/>
        </p:nvSpPr>
        <p:spPr>
          <a:xfrm rot="5400000">
            <a:off x="10711774" y="5243642"/>
            <a:ext cx="381809" cy="161762"/>
          </a:xfrm>
          <a:prstGeom prst="rightArrow">
            <a:avLst>
              <a:gd name="adj1" fmla="val 42469"/>
              <a:gd name="adj2" fmla="val 74060"/>
            </a:avLst>
          </a:prstGeom>
          <a:solidFill>
            <a:srgbClr val="D6E3EF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A478249-BE24-7B30-7DF0-BF1CD78269E1}"/>
              </a:ext>
            </a:extLst>
          </p:cNvPr>
          <p:cNvSpPr txBox="1"/>
          <p:nvPr/>
        </p:nvSpPr>
        <p:spPr>
          <a:xfrm>
            <a:off x="5328768" y="733923"/>
            <a:ext cx="17087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Coarse2Fine, DeepFlow, Farneback, PCAFlow, TV-L1, RAFT</a:t>
            </a:r>
            <a:endParaRPr lang="en-US" sz="800" dirty="0">
              <a:latin typeface="DejaVu Sans Mono for Powerline" panose="020B0609030804020204" pitchFamily="49" charset="0"/>
              <a:ea typeface="DejaVu Sans Mono for Powerline" panose="020B0609030804020204" pitchFamily="49" charset="0"/>
              <a:cs typeface="DejaVu Sans Mono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961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A diagram of different types of graphs&#10;&#10;AI-generated content may be incorrect.">
            <a:extLst>
              <a:ext uri="{FF2B5EF4-FFF2-40B4-BE49-F238E27FC236}">
                <a16:creationId xmlns:a16="http://schemas.microsoft.com/office/drawing/2014/main" id="{033DCF90-0C8C-1D4A-4F10-12D72DECD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655" y="872719"/>
            <a:ext cx="3836411" cy="3836411"/>
          </a:xfrm>
          <a:prstGeom prst="rect">
            <a:avLst/>
          </a:prstGeom>
        </p:spPr>
      </p:pic>
      <p:pic>
        <p:nvPicPr>
          <p:cNvPr id="46" name="Picture 45" descr="A diagram of different types of pie charts&#10;&#10;AI-generated content may be incorrect.">
            <a:extLst>
              <a:ext uri="{FF2B5EF4-FFF2-40B4-BE49-F238E27FC236}">
                <a16:creationId xmlns:a16="http://schemas.microsoft.com/office/drawing/2014/main" id="{51DFD779-E5EA-CDDF-5D8C-D5A4AD01E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65" y="872719"/>
            <a:ext cx="3836411" cy="3836411"/>
          </a:xfrm>
          <a:prstGeom prst="rect">
            <a:avLst/>
          </a:prstGeom>
        </p:spPr>
      </p:pic>
      <p:pic>
        <p:nvPicPr>
          <p:cNvPr id="48" name="Picture 47" descr="A group of pie charts&#10;&#10;AI-generated content may be incorrect.">
            <a:extLst>
              <a:ext uri="{FF2B5EF4-FFF2-40B4-BE49-F238E27FC236}">
                <a16:creationId xmlns:a16="http://schemas.microsoft.com/office/drawing/2014/main" id="{D4E69FC1-198A-2CCF-764E-4959D5DB3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5316" y="872719"/>
            <a:ext cx="3836411" cy="383641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C10B4A4-2017-D6AF-E74D-025234DCE53C}"/>
              </a:ext>
            </a:extLst>
          </p:cNvPr>
          <p:cNvSpPr/>
          <p:nvPr/>
        </p:nvSpPr>
        <p:spPr>
          <a:xfrm>
            <a:off x="4165318" y="529399"/>
            <a:ext cx="3836409" cy="276530"/>
          </a:xfrm>
          <a:prstGeom prst="rect">
            <a:avLst/>
          </a:prstGeom>
          <a:solidFill>
            <a:srgbClr val="DDEFD9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DEFD9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293803-E8C9-B7CC-9F2E-7E35D0AF5114}"/>
              </a:ext>
            </a:extLst>
          </p:cNvPr>
          <p:cNvSpPr/>
          <p:nvPr/>
        </p:nvSpPr>
        <p:spPr>
          <a:xfrm>
            <a:off x="168967" y="528929"/>
            <a:ext cx="3836409" cy="276999"/>
          </a:xfrm>
          <a:prstGeom prst="rect">
            <a:avLst/>
          </a:prstGeom>
          <a:solidFill>
            <a:srgbClr val="D6E3EF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B2DCEF-C73C-5285-F355-9F6059F52466}"/>
              </a:ext>
            </a:extLst>
          </p:cNvPr>
          <p:cNvSpPr/>
          <p:nvPr/>
        </p:nvSpPr>
        <p:spPr>
          <a:xfrm>
            <a:off x="8161669" y="520981"/>
            <a:ext cx="3836409" cy="296084"/>
          </a:xfrm>
          <a:prstGeom prst="rect">
            <a:avLst/>
          </a:prstGeom>
          <a:solidFill>
            <a:srgbClr val="DECBE5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FDA541-AC5F-A1B4-8D40-51BDD8677F6C}"/>
              </a:ext>
            </a:extLst>
          </p:cNvPr>
          <p:cNvSpPr/>
          <p:nvPr/>
        </p:nvSpPr>
        <p:spPr>
          <a:xfrm>
            <a:off x="8161670" y="520980"/>
            <a:ext cx="3836408" cy="4066923"/>
          </a:xfrm>
          <a:prstGeom prst="rect">
            <a:avLst/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D8FA4F-9AF3-7E39-3853-00EE1CA5CA45}"/>
              </a:ext>
            </a:extLst>
          </p:cNvPr>
          <p:cNvSpPr txBox="1"/>
          <p:nvPr/>
        </p:nvSpPr>
        <p:spPr>
          <a:xfrm>
            <a:off x="9662119" y="528929"/>
            <a:ext cx="8354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AIR-400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4AA201-AC17-7AE8-6CE4-047FD7DD7A1B}"/>
              </a:ext>
            </a:extLst>
          </p:cNvPr>
          <p:cNvSpPr txBox="1"/>
          <p:nvPr/>
        </p:nvSpPr>
        <p:spPr>
          <a:xfrm>
            <a:off x="5386857" y="528929"/>
            <a:ext cx="13933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New Additions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507415-BBDD-9F64-B944-DA3D17105DBF}"/>
              </a:ext>
            </a:extLst>
          </p:cNvPr>
          <p:cNvSpPr txBox="1"/>
          <p:nvPr/>
        </p:nvSpPr>
        <p:spPr>
          <a:xfrm>
            <a:off x="1669420" y="528929"/>
            <a:ext cx="8354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DejaVu Sans Mono for Powerline" panose="020B0609030804020204" pitchFamily="49" charset="0"/>
                <a:ea typeface="DejaVu Sans Mono for Powerline" panose="020B0609030804020204" pitchFamily="49" charset="0"/>
                <a:cs typeface="DejaVu Sans Mono for Powerline" panose="020B0609030804020204" pitchFamily="49" charset="0"/>
              </a:rPr>
              <a:t>AIR-125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0EB2A2-7E35-10BC-913E-9CF2B7661192}"/>
              </a:ext>
            </a:extLst>
          </p:cNvPr>
          <p:cNvSpPr/>
          <p:nvPr/>
        </p:nvSpPr>
        <p:spPr>
          <a:xfrm>
            <a:off x="4165320" y="529400"/>
            <a:ext cx="3836408" cy="4058504"/>
          </a:xfrm>
          <a:prstGeom prst="rect">
            <a:avLst/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7D8F32C-A879-0E60-8E68-3DA6D5F30AE6}"/>
              </a:ext>
            </a:extLst>
          </p:cNvPr>
          <p:cNvSpPr/>
          <p:nvPr/>
        </p:nvSpPr>
        <p:spPr>
          <a:xfrm>
            <a:off x="168972" y="529399"/>
            <a:ext cx="3836408" cy="4058504"/>
          </a:xfrm>
          <a:prstGeom prst="rect">
            <a:avLst/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46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3366</TotalTime>
  <Words>109</Words>
  <Application>Microsoft Macintosh PowerPoint</Application>
  <PresentationFormat>Widescreen</PresentationFormat>
  <Paragraphs>33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Aptos</vt:lpstr>
      <vt:lpstr>Aptos Display</vt:lpstr>
      <vt:lpstr>Arial</vt:lpstr>
      <vt:lpstr>DEJAVU SANS MONO FOR POWERLINE</vt:lpstr>
      <vt:lpstr>DEJAVU SANS MONO FOR POWERLINE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Liyang Song</dc:creator>
  <cp:lastModifiedBy>Liyang Song</cp:lastModifiedBy>
  <cp:revision>3</cp:revision>
  <dcterms:created xsi:type="dcterms:W3CDTF">2025-09-18T01:17:57Z</dcterms:created>
  <dcterms:modified xsi:type="dcterms:W3CDTF">2025-09-20T09:24:13Z</dcterms:modified>
</cp:coreProperties>
</file>

<file path=docProps/thumbnail.jpeg>
</file>